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media/image1.jpeg" ContentType="image/jpeg"/>
  <Override PartName="/ppt/media/image2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1pPr>
    <a:lvl2pPr marL="0" marR="0" indent="228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2pPr>
    <a:lvl3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3pPr>
    <a:lvl4pPr marL="0" marR="0" indent="685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4pPr>
    <a:lvl5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5pPr>
    <a:lvl6pPr marL="0" marR="0" indent="1143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6pPr>
    <a:lvl7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7pPr>
    <a:lvl8pPr marL="0" marR="0" indent="1600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8pPr>
    <a:lvl9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D51ADE6A-740E-44AE-83CC-AE7238B6C88D}" styleName="">
    <a:tblBg/>
    <a:wholeTbl>
      <a:tcTxStyle b="off" i="off">
        <a:fontRef idx="minor">
          <a:srgbClr val="654F32"/>
        </a:fontRef>
        <a:srgbClr val="654F32"/>
      </a:tcTxStyle>
      <a:tcStyle>
        <a:tcBdr>
          <a:left>
            <a:ln w="12700" cap="flat">
              <a:solidFill>
                <a:srgbClr val="654F32"/>
              </a:solidFill>
              <a:prstDash val="solid"/>
              <a:miter lim="400000"/>
            </a:ln>
          </a:left>
          <a:right>
            <a:ln w="12700" cap="flat">
              <a:solidFill>
                <a:srgbClr val="654F32"/>
              </a:solidFill>
              <a:prstDash val="solid"/>
              <a:miter lim="400000"/>
            </a:ln>
          </a:right>
          <a:top>
            <a:ln w="12700" cap="flat">
              <a:solidFill>
                <a:srgbClr val="654F32"/>
              </a:solidFill>
              <a:prstDash val="solid"/>
              <a:miter lim="400000"/>
            </a:ln>
          </a:top>
          <a:bottom>
            <a:ln w="12700" cap="flat">
              <a:solidFill>
                <a:srgbClr val="654F32"/>
              </a:solidFill>
              <a:prstDash val="solid"/>
              <a:miter lim="400000"/>
            </a:ln>
          </a:bottom>
          <a:insideH>
            <a:ln w="12700" cap="flat">
              <a:solidFill>
                <a:srgbClr val="654F32"/>
              </a:solidFill>
              <a:prstDash val="solid"/>
              <a:miter lim="400000"/>
            </a:ln>
          </a:insideH>
          <a:insideV>
            <a:ln w="12700" cap="flat">
              <a:solidFill>
                <a:srgbClr val="654F3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654F32"/>
        </a:fontRef>
        <a:srgbClr val="654F32"/>
      </a:tcTxStyle>
      <a:tcStyle>
        <a:tcBdr>
          <a:left>
            <a:ln w="28575" cap="flat">
              <a:solidFill>
                <a:srgbClr val="654F32"/>
              </a:solidFill>
              <a:prstDash val="solid"/>
              <a:miter lim="400000"/>
            </a:ln>
          </a:left>
          <a:right>
            <a:ln w="12700" cap="flat">
              <a:solidFill>
                <a:srgbClr val="654F32"/>
              </a:solidFill>
              <a:prstDash val="solid"/>
              <a:miter lim="400000"/>
            </a:ln>
          </a:right>
          <a:top>
            <a:ln w="12700" cap="flat">
              <a:solidFill>
                <a:srgbClr val="654F32"/>
              </a:solidFill>
              <a:prstDash val="solid"/>
              <a:miter lim="400000"/>
            </a:ln>
          </a:top>
          <a:bottom>
            <a:ln w="12700" cap="flat">
              <a:solidFill>
                <a:srgbClr val="654F32"/>
              </a:solidFill>
              <a:prstDash val="solid"/>
              <a:miter lim="400000"/>
            </a:ln>
          </a:bottom>
          <a:insideH>
            <a:ln w="12700" cap="flat">
              <a:solidFill>
                <a:srgbClr val="654F32"/>
              </a:solidFill>
              <a:prstDash val="solid"/>
              <a:miter lim="400000"/>
            </a:ln>
          </a:insideH>
          <a:insideV>
            <a:ln w="12700" cap="flat">
              <a:solidFill>
                <a:srgbClr val="654F32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654F32"/>
        </a:fontRef>
        <a:srgbClr val="654F32"/>
      </a:tcTxStyle>
      <a:tcStyle>
        <a:tcBdr>
          <a:left>
            <a:ln w="12700" cap="flat">
              <a:solidFill>
                <a:srgbClr val="654F32"/>
              </a:solidFill>
              <a:prstDash val="solid"/>
              <a:miter lim="400000"/>
            </a:ln>
          </a:left>
          <a:right>
            <a:ln w="12700" cap="flat">
              <a:solidFill>
                <a:srgbClr val="654F32"/>
              </a:solidFill>
              <a:prstDash val="solid"/>
              <a:miter lim="400000"/>
            </a:ln>
          </a:right>
          <a:top>
            <a:ln w="12700" cap="flat">
              <a:solidFill>
                <a:srgbClr val="654F32"/>
              </a:solidFill>
              <a:prstDash val="solid"/>
              <a:miter lim="400000"/>
            </a:ln>
          </a:top>
          <a:bottom>
            <a:ln w="28575" cap="flat">
              <a:solidFill>
                <a:srgbClr val="654F32"/>
              </a:solidFill>
              <a:prstDash val="solid"/>
              <a:miter lim="400000"/>
            </a:ln>
          </a:bottom>
          <a:insideH>
            <a:ln w="12700" cap="flat">
              <a:solidFill>
                <a:srgbClr val="654F32"/>
              </a:solidFill>
              <a:prstDash val="solid"/>
              <a:miter lim="400000"/>
            </a:ln>
          </a:insideH>
          <a:insideV>
            <a:ln w="12700" cap="flat">
              <a:solidFill>
                <a:srgbClr val="654F32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654F32"/>
        </a:fontRef>
        <a:srgbClr val="654F32"/>
      </a:tcTxStyle>
      <a:tcStyle>
        <a:tcBdr>
          <a:left>
            <a:ln w="12700" cap="flat">
              <a:solidFill>
                <a:srgbClr val="654F32"/>
              </a:solidFill>
              <a:prstDash val="solid"/>
              <a:miter lim="400000"/>
            </a:ln>
          </a:left>
          <a:right>
            <a:ln w="12700" cap="flat">
              <a:solidFill>
                <a:srgbClr val="654F32"/>
              </a:solidFill>
              <a:prstDash val="solid"/>
              <a:miter lim="400000"/>
            </a:ln>
          </a:right>
          <a:top>
            <a:ln w="28575" cap="flat">
              <a:solidFill>
                <a:srgbClr val="654F32"/>
              </a:solidFill>
              <a:prstDash val="solid"/>
              <a:miter lim="400000"/>
            </a:ln>
          </a:top>
          <a:bottom>
            <a:ln w="12700" cap="flat">
              <a:solidFill>
                <a:srgbClr val="654F32"/>
              </a:solidFill>
              <a:prstDash val="solid"/>
              <a:miter lim="400000"/>
            </a:ln>
          </a:bottom>
          <a:insideH>
            <a:ln w="12700" cap="flat">
              <a:solidFill>
                <a:srgbClr val="654F32"/>
              </a:solidFill>
              <a:prstDash val="solid"/>
              <a:miter lim="400000"/>
            </a:ln>
          </a:insideH>
          <a:insideV>
            <a:ln w="12700" cap="flat">
              <a:solidFill>
                <a:srgbClr val="654F32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0" name="Shape 5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G_3005-1.jpg" descr="IMG_3005-1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54F32"/>
                </a:solidFill>
                <a:uFill>
                  <a:solidFill>
                    <a:srgbClr val="654F32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54F32"/>
                </a:solidFill>
                <a:uFill>
                  <a:solidFill>
                    <a:srgbClr val="654F32"/>
                  </a:solidFill>
                </a:uFill>
              </a:defRPr>
            </a:lvl1pPr>
            <a:lvl2pPr>
              <a:defRPr>
                <a:solidFill>
                  <a:srgbClr val="654F32"/>
                </a:solidFill>
                <a:uFill>
                  <a:solidFill>
                    <a:srgbClr val="654F32"/>
                  </a:solidFill>
                </a:uFill>
              </a:defRPr>
            </a:lvl2pPr>
            <a:lvl3pPr>
              <a:defRPr>
                <a:solidFill>
                  <a:srgbClr val="654F32"/>
                </a:solidFill>
                <a:uFill>
                  <a:solidFill>
                    <a:srgbClr val="654F32"/>
                  </a:solidFill>
                </a:uFill>
              </a:defRPr>
            </a:lvl3pPr>
            <a:lvl4pPr>
              <a:defRPr>
                <a:solidFill>
                  <a:srgbClr val="654F32"/>
                </a:solidFill>
                <a:uFill>
                  <a:solidFill>
                    <a:srgbClr val="654F32"/>
                  </a:solidFill>
                </a:uFill>
              </a:defRPr>
            </a:lvl4pPr>
            <a:lvl5pPr>
              <a:defRPr>
                <a:solidFill>
                  <a:srgbClr val="654F32"/>
                </a:solidFill>
                <a:uFill>
                  <a:solidFill>
                    <a:srgbClr val="654F32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7463966" y="6245225"/>
            <a:ext cx="312068" cy="29898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54F32"/>
                </a:solidFill>
                <a:uFill>
                  <a:solidFill>
                    <a:srgbClr val="654F32"/>
                  </a:solidFill>
                </a:u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_Default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G_3005.jpg" descr="IMG_3005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Rectangle"/>
          <p:cNvSpPr/>
          <p:nvPr/>
        </p:nvSpPr>
        <p:spPr>
          <a:xfrm>
            <a:off x="0" y="4568825"/>
            <a:ext cx="9144000" cy="1892300"/>
          </a:xfrm>
          <a:prstGeom prst="rect">
            <a:avLst/>
          </a:prstGeom>
          <a:solidFill>
            <a:srgbClr val="9E8E83">
              <a:alpha val="69018"/>
            </a:srgbClr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 marL="40639" marR="40639" defTabSz="914400">
              <a:defRPr sz="1800">
                <a:solidFill>
                  <a:srgbClr val="654F32"/>
                </a:solidFill>
                <a:uFill>
                  <a:solidFill>
                    <a:srgbClr val="654F32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</a:p>
        </p:txBody>
      </p:sp>
      <p:sp>
        <p:nvSpPr>
          <p:cNvPr id="32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54F32"/>
                </a:solidFill>
                <a:uFill>
                  <a:solidFill>
                    <a:srgbClr val="654F32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3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54F32"/>
                </a:solidFill>
                <a:uFill>
                  <a:solidFill>
                    <a:srgbClr val="654F32"/>
                  </a:solidFill>
                </a:uFill>
              </a:defRPr>
            </a:lvl1pPr>
            <a:lvl2pPr>
              <a:defRPr>
                <a:solidFill>
                  <a:srgbClr val="654F32"/>
                </a:solidFill>
                <a:uFill>
                  <a:solidFill>
                    <a:srgbClr val="654F32"/>
                  </a:solidFill>
                </a:uFill>
              </a:defRPr>
            </a:lvl2pPr>
            <a:lvl3pPr>
              <a:defRPr>
                <a:solidFill>
                  <a:srgbClr val="654F32"/>
                </a:solidFill>
                <a:uFill>
                  <a:solidFill>
                    <a:srgbClr val="654F32"/>
                  </a:solidFill>
                </a:uFill>
              </a:defRPr>
            </a:lvl3pPr>
            <a:lvl4pPr>
              <a:defRPr>
                <a:solidFill>
                  <a:srgbClr val="654F32"/>
                </a:solidFill>
                <a:uFill>
                  <a:solidFill>
                    <a:srgbClr val="654F32"/>
                  </a:solidFill>
                </a:uFill>
              </a:defRPr>
            </a:lvl4pPr>
            <a:lvl5pPr>
              <a:defRPr>
                <a:solidFill>
                  <a:srgbClr val="654F32"/>
                </a:solidFill>
                <a:uFill>
                  <a:solidFill>
                    <a:srgbClr val="654F32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xfrm>
            <a:off x="4387713" y="6388100"/>
            <a:ext cx="368574" cy="36082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654F32"/>
                </a:solidFill>
                <a:uFill>
                  <a:solidFill>
                    <a:srgbClr val="654F32"/>
                  </a:solidFill>
                </a:u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2_Default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54F32"/>
                </a:solidFill>
                <a:uFill>
                  <a:solidFill>
                    <a:srgbClr val="654F32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54F32"/>
                </a:solidFill>
                <a:uFill>
                  <a:solidFill>
                    <a:srgbClr val="654F32"/>
                  </a:solidFill>
                </a:uFill>
              </a:defRPr>
            </a:lvl1pPr>
            <a:lvl2pPr>
              <a:defRPr>
                <a:solidFill>
                  <a:srgbClr val="654F32"/>
                </a:solidFill>
                <a:uFill>
                  <a:solidFill>
                    <a:srgbClr val="654F32"/>
                  </a:solidFill>
                </a:uFill>
              </a:defRPr>
            </a:lvl2pPr>
            <a:lvl3pPr>
              <a:defRPr>
                <a:solidFill>
                  <a:srgbClr val="654F32"/>
                </a:solidFill>
                <a:uFill>
                  <a:solidFill>
                    <a:srgbClr val="654F32"/>
                  </a:solidFill>
                </a:uFill>
              </a:defRPr>
            </a:lvl3pPr>
            <a:lvl4pPr>
              <a:defRPr>
                <a:solidFill>
                  <a:srgbClr val="654F32"/>
                </a:solidFill>
                <a:uFill>
                  <a:solidFill>
                    <a:srgbClr val="654F32"/>
                  </a:solidFill>
                </a:uFill>
              </a:defRPr>
            </a:lvl4pPr>
            <a:lvl5pPr>
              <a:defRPr>
                <a:solidFill>
                  <a:srgbClr val="654F32"/>
                </a:solidFill>
                <a:uFill>
                  <a:solidFill>
                    <a:srgbClr val="654F32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54F32"/>
                </a:solidFill>
                <a:uFill>
                  <a:solidFill>
                    <a:srgbClr val="654F32"/>
                  </a:solidFill>
                </a:u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85800" y="381000"/>
            <a:ext cx="7772400" cy="160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85800" y="1981200"/>
            <a:ext cx="7772400" cy="487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2pPr marL="783590" indent="-285750">
              <a:spcBef>
                <a:spcPts val="600"/>
              </a:spcBef>
              <a:buChar char="–"/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buChar char="–"/>
              <a:defRPr sz="2000"/>
            </a:lvl4pPr>
            <a:lvl5pPr marL="2098039" indent="-228600">
              <a:spcBef>
                <a:spcPts val="400"/>
              </a:spcBef>
              <a:buChar char="»"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7349666" y="6248400"/>
            <a:ext cx="312068" cy="298984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 defTabSz="584200">
              <a:defRPr sz="14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</p:sldLayoutIdLst>
  <p:transition xmlns:p14="http://schemas.microsoft.com/office/powerpoint/2010/main" spd="med" advClick="1"/>
  <p:txStyles>
    <p:titleStyle>
      <a:lvl1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40639" marR="40639" indent="228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40639" marR="40639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40639" marR="40639" indent="685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40639" marR="40639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40639" marR="40639" indent="1143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40639" marR="40639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40639" marR="40639" indent="1600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40639" marR="40639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titleStyle>
    <p:bodyStyle>
      <a:lvl1pPr marL="383540" marR="40639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824411" marR="40639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1259839" marR="40639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17780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G_3005.jpg" descr="IMG_3005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Rectangle"/>
          <p:cNvSpPr/>
          <p:nvPr/>
        </p:nvSpPr>
        <p:spPr>
          <a:xfrm>
            <a:off x="0" y="4568825"/>
            <a:ext cx="9144000" cy="1892300"/>
          </a:xfrm>
          <a:prstGeom prst="rect">
            <a:avLst/>
          </a:prstGeom>
          <a:solidFill>
            <a:srgbClr val="9E8E83">
              <a:alpha val="69018"/>
            </a:srgbClr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 marL="40639" marR="40639" defTabSz="914400">
              <a:defRPr sz="1800">
                <a:solidFill>
                  <a:srgbClr val="654F32"/>
                </a:solidFill>
                <a:uFill>
                  <a:solidFill>
                    <a:srgbClr val="654F32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</a:p>
        </p:txBody>
      </p:sp>
      <p:sp>
        <p:nvSpPr>
          <p:cNvPr id="54" name="Music 16C"/>
          <p:cNvSpPr txBox="1"/>
          <p:nvPr>
            <p:ph type="title"/>
          </p:nvPr>
        </p:nvSpPr>
        <p:spPr>
          <a:xfrm>
            <a:off x="685800" y="3937000"/>
            <a:ext cx="7772400" cy="2057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8FADB"/>
                </a:solidFill>
                <a:uFill>
                  <a:solidFill>
                    <a:srgbClr val="F8FADB"/>
                  </a:solidFill>
                </a:uFill>
                <a:latin typeface="Optima"/>
                <a:ea typeface="Optima"/>
                <a:cs typeface="Optima"/>
                <a:sym typeface="Optima"/>
              </a:defRPr>
            </a:lvl1pPr>
          </a:lstStyle>
          <a:p>
            <a:pPr/>
            <a:r>
              <a:t>Music 16C</a:t>
            </a:r>
          </a:p>
        </p:txBody>
      </p:sp>
      <p:sp>
        <p:nvSpPr>
          <p:cNvPr id="55" name="16C final composition!"/>
          <p:cNvSpPr txBox="1"/>
          <p:nvPr>
            <p:ph type="body" sz="quarter" idx="1"/>
          </p:nvPr>
        </p:nvSpPr>
        <p:spPr>
          <a:xfrm>
            <a:off x="1371600" y="5270500"/>
            <a:ext cx="6400800" cy="800100"/>
          </a:xfrm>
          <a:prstGeom prst="rect">
            <a:avLst/>
          </a:prstGeom>
          <a:effectLst>
            <a:outerShdw sx="100000" sy="100000" kx="0" ky="0" algn="b" rotWithShape="0" blurRad="152400" dist="102037" dir="5400000">
              <a:srgbClr val="000000">
                <a:alpha val="50000"/>
              </a:srgbClr>
            </a:outerShdw>
          </a:effectLst>
        </p:spPr>
        <p:txBody>
          <a:bodyPr/>
          <a:lstStyle>
            <a:lvl1pPr marL="40639" indent="0" algn="ctr">
              <a:buClr>
                <a:srgbClr val="000000"/>
              </a:buClr>
              <a:buSzTx/>
              <a:buFont typeface="Arial"/>
              <a:buNone/>
              <a:defRPr>
                <a:solidFill>
                  <a:srgbClr val="96D35F"/>
                </a:solidFill>
                <a:uFill>
                  <a:solidFill>
                    <a:srgbClr val="96D35F"/>
                  </a:solidFill>
                </a:uFill>
                <a:latin typeface="Optima ExtraBlack"/>
                <a:ea typeface="Optima ExtraBlack"/>
                <a:cs typeface="Optima ExtraBlack"/>
                <a:sym typeface="Optima ExtraBlack"/>
              </a:defRPr>
            </a:lvl1pPr>
          </a:lstStyle>
          <a:p>
            <a:pPr/>
            <a:r>
              <a:t>16C final composition!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G_3005-1.jpg" descr="IMG_3005-1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A song or instrumental composition ca. 24 mm. or more"/>
          <p:cNvSpPr txBox="1"/>
          <p:nvPr>
            <p:ph type="title"/>
          </p:nvPr>
        </p:nvSpPr>
        <p:spPr>
          <a:xfrm>
            <a:off x="457200" y="-98426"/>
            <a:ext cx="8229600" cy="1696741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Optima ExtraBlack"/>
                <a:ea typeface="Optima ExtraBlack"/>
                <a:cs typeface="Optima ExtraBlack"/>
                <a:sym typeface="Optima ExtraBlack"/>
              </a:defRPr>
            </a:lvl1pPr>
          </a:lstStyle>
          <a:p>
            <a:pPr/>
            <a:r>
              <a:t>A song or instrumental composition ca. 24 mm. or more</a:t>
            </a:r>
          </a:p>
        </p:txBody>
      </p:sp>
      <p:sp>
        <p:nvSpPr>
          <p:cNvPr id="59" name="It must begin and end in the same key and include at the following features:…"/>
          <p:cNvSpPr txBox="1"/>
          <p:nvPr>
            <p:ph type="body" idx="1"/>
          </p:nvPr>
        </p:nvSpPr>
        <p:spPr>
          <a:xfrm>
            <a:off x="457200" y="2006600"/>
            <a:ext cx="8229600" cy="57023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800">
                <a:latin typeface="Optima"/>
                <a:ea typeface="Optima"/>
                <a:cs typeface="Optima"/>
                <a:sym typeface="Optima"/>
              </a:defRPr>
            </a:pPr>
            <a:r>
              <a:t>It must begin and end in the same key and include at the following features:</a:t>
            </a:r>
          </a:p>
          <a:p>
            <a:pPr marL="342900">
              <a:defRPr b="1" sz="2800">
                <a:latin typeface="Optima"/>
                <a:ea typeface="Optima"/>
                <a:cs typeface="Optima"/>
                <a:sym typeface="Optima"/>
              </a:defRPr>
            </a:pPr>
            <a:r>
              <a:rPr>
                <a:solidFill>
                  <a:srgbClr val="4F7A28"/>
                </a:solidFill>
                <a:uFill>
                  <a:solidFill>
                    <a:srgbClr val="4F7A28"/>
                  </a:solidFill>
                </a:uFill>
              </a:rPr>
              <a:t>one</a:t>
            </a:r>
            <a:r>
              <a:t> modulation</a:t>
            </a:r>
          </a:p>
          <a:p>
            <a:pPr marL="342900">
              <a:defRPr b="1" sz="2800">
                <a:latin typeface="Optima"/>
                <a:ea typeface="Optima"/>
                <a:cs typeface="Optima"/>
                <a:sym typeface="Optima"/>
              </a:defRPr>
            </a:pPr>
            <a:r>
              <a:rPr>
                <a:solidFill>
                  <a:srgbClr val="4F7A28"/>
                </a:solidFill>
                <a:uFill>
                  <a:solidFill>
                    <a:srgbClr val="4F7A28"/>
                  </a:solidFill>
                </a:uFill>
              </a:rPr>
              <a:t>two</a:t>
            </a:r>
            <a:r>
              <a:t> tonicizations</a:t>
            </a:r>
          </a:p>
          <a:p>
            <a:pPr marL="342900">
              <a:defRPr b="1" sz="2800">
                <a:latin typeface="Optima"/>
                <a:ea typeface="Optima"/>
                <a:cs typeface="Optima"/>
                <a:sym typeface="Optima"/>
              </a:defRPr>
            </a:pPr>
            <a:r>
              <a:rPr>
                <a:solidFill>
                  <a:srgbClr val="4F7A28"/>
                </a:solidFill>
                <a:uFill>
                  <a:solidFill>
                    <a:srgbClr val="4F7A28"/>
                  </a:solidFill>
                </a:uFill>
              </a:rPr>
              <a:t>two</a:t>
            </a:r>
            <a:r>
              <a:t> examples of mode mixture</a:t>
            </a:r>
          </a:p>
        </p:txBody>
      </p:sp>
      <p:sp>
        <p:nvSpPr>
          <p:cNvPr id="60" name="Slide Number"/>
          <p:cNvSpPr txBox="1"/>
          <p:nvPr>
            <p:ph type="sldNum" sz="quarter" idx="2"/>
          </p:nvPr>
        </p:nvSpPr>
        <p:spPr>
          <a:xfrm>
            <a:off x="7463966" y="6245225"/>
            <a:ext cx="312068" cy="304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IMG_3005-1.jpg" descr="IMG_3005-1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Write for yourself, or any number of vocalists or instrumentalists"/>
          <p:cNvSpPr txBox="1"/>
          <p:nvPr>
            <p:ph type="title"/>
          </p:nvPr>
        </p:nvSpPr>
        <p:spPr>
          <a:xfrm>
            <a:off x="457200" y="-98426"/>
            <a:ext cx="8229600" cy="1696741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Optima ExtraBlack"/>
                <a:ea typeface="Optima ExtraBlack"/>
                <a:cs typeface="Optima ExtraBlack"/>
                <a:sym typeface="Optima ExtraBlack"/>
              </a:defRPr>
            </a:lvl1pPr>
          </a:lstStyle>
          <a:p>
            <a:pPr/>
            <a:r>
              <a:t>Write for yourself, or any number of vocalists or instrumentalists</a:t>
            </a:r>
          </a:p>
        </p:txBody>
      </p:sp>
      <p:sp>
        <p:nvSpPr>
          <p:cNvPr id="64" name="You will perform your composition during Week 10…"/>
          <p:cNvSpPr txBox="1"/>
          <p:nvPr>
            <p:ph type="body" idx="1"/>
          </p:nvPr>
        </p:nvSpPr>
        <p:spPr>
          <a:xfrm>
            <a:off x="457200" y="2006600"/>
            <a:ext cx="8229600" cy="5702300"/>
          </a:xfrm>
          <a:prstGeom prst="rect">
            <a:avLst/>
          </a:prstGeom>
        </p:spPr>
        <p:txBody>
          <a:bodyPr/>
          <a:lstStyle/>
          <a:p>
            <a:pPr marL="571500" indent="-228600">
              <a:defRPr sz="2800">
                <a:latin typeface="Optima"/>
                <a:ea typeface="Optima"/>
                <a:cs typeface="Optima"/>
                <a:sym typeface="Optima"/>
              </a:defRPr>
            </a:pPr>
            <a:r>
              <a:t>You will perform your composition during Week 10</a:t>
            </a:r>
          </a:p>
          <a:p>
            <a:pPr marL="571500" indent="-228600">
              <a:defRPr sz="2800">
                <a:latin typeface="Optima"/>
                <a:ea typeface="Optima"/>
                <a:cs typeface="Optima"/>
                <a:sym typeface="Optima"/>
              </a:defRPr>
            </a:pPr>
            <a:r>
              <a:t>You can perform it yourself, or ask someone else to perform it for you</a:t>
            </a:r>
          </a:p>
          <a:p>
            <a:pPr marL="571500" indent="-228600">
              <a:defRPr sz="2800">
                <a:latin typeface="Optima"/>
                <a:ea typeface="Optima"/>
                <a:cs typeface="Optima"/>
                <a:sym typeface="Optima"/>
              </a:defRPr>
            </a:pPr>
            <a:r>
              <a:t>You will be graded on form, harmonic logic, part-writing, analysis, and performance (that is, can you get through it without stopping!)</a:t>
            </a:r>
          </a:p>
        </p:txBody>
      </p:sp>
      <p:sp>
        <p:nvSpPr>
          <p:cNvPr id="65" name="Slide Number"/>
          <p:cNvSpPr txBox="1"/>
          <p:nvPr>
            <p:ph type="sldNum" sz="quarter" idx="2"/>
          </p:nvPr>
        </p:nvSpPr>
        <p:spPr>
          <a:xfrm>
            <a:off x="7463966" y="6245225"/>
            <a:ext cx="312068" cy="304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IMG_3005-1.jpg" descr="IMG_3005-1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16C final composition!"/>
          <p:cNvSpPr txBox="1"/>
          <p:nvPr>
            <p:ph type="title"/>
          </p:nvPr>
        </p:nvSpPr>
        <p:spPr>
          <a:xfrm>
            <a:off x="457200" y="-98426"/>
            <a:ext cx="8229600" cy="1079501"/>
          </a:xfrm>
          <a:prstGeom prst="rect">
            <a:avLst/>
          </a:prstGeom>
        </p:spPr>
        <p:txBody>
          <a:bodyPr/>
          <a:lstStyle>
            <a:lvl1pPr>
              <a:defRPr b="1" sz="3600">
                <a:latin typeface="Optima"/>
                <a:ea typeface="Optima"/>
                <a:cs typeface="Optima"/>
                <a:sym typeface="Optima"/>
              </a:defRPr>
            </a:lvl1pPr>
          </a:lstStyle>
          <a:p>
            <a:pPr/>
            <a:r>
              <a:t>16C final composition!</a:t>
            </a:r>
          </a:p>
        </p:txBody>
      </p:sp>
      <p:sp>
        <p:nvSpPr>
          <p:cNvPr id="69" name="Hand in a short score of your analyzed composition on the last day of class.…"/>
          <p:cNvSpPr txBox="1"/>
          <p:nvPr>
            <p:ph type="body" idx="1"/>
          </p:nvPr>
        </p:nvSpPr>
        <p:spPr>
          <a:xfrm>
            <a:off x="457200" y="1016000"/>
            <a:ext cx="8229600" cy="5702300"/>
          </a:xfrm>
          <a:prstGeom prst="rect">
            <a:avLst/>
          </a:prstGeom>
        </p:spPr>
        <p:txBody>
          <a:bodyPr/>
          <a:lstStyle/>
          <a:p>
            <a:pPr marL="342900">
              <a:buSzPct val="125000"/>
              <a:buFont typeface="Lucida Grande"/>
              <a:buChar char="‣"/>
              <a:defRPr>
                <a:latin typeface="Optima"/>
                <a:ea typeface="Optima"/>
                <a:cs typeface="Optima"/>
                <a:sym typeface="Optima"/>
              </a:defRPr>
            </a:pPr>
            <a:r>
              <a:t>Hand in a </a:t>
            </a:r>
            <a:r>
              <a:rPr b="1"/>
              <a:t>short score</a:t>
            </a:r>
            <a:r>
              <a:t> of your analyzed composition on the last day of class. </a:t>
            </a:r>
          </a:p>
          <a:p>
            <a:pPr marL="342900">
              <a:buSzPct val="125000"/>
              <a:buFont typeface="Lucida Grande"/>
              <a:buChar char="‣"/>
              <a:defRPr>
                <a:latin typeface="Optima"/>
                <a:ea typeface="Optima"/>
                <a:cs typeface="Optima"/>
                <a:sym typeface="Optima"/>
              </a:defRPr>
            </a:pPr>
            <a:r>
              <a:t>Indicate RN and inversions, cadences, modulatons with pivots (if applicable), and label the 4 features above in the score.</a:t>
            </a:r>
          </a:p>
          <a:p>
            <a:pPr marL="342900">
              <a:buSzPct val="125000"/>
              <a:buFont typeface="Lucida Grande"/>
              <a:buChar char="‣"/>
              <a:defRPr>
                <a:latin typeface="Optima"/>
                <a:ea typeface="Optima"/>
                <a:cs typeface="Optima"/>
                <a:sym typeface="Optima"/>
              </a:defRPr>
            </a:pPr>
            <a:r>
              <a:t>Draft due week 9, Tues. May 24</a:t>
            </a:r>
          </a:p>
          <a:p>
            <a:pPr marL="342900">
              <a:buSzPct val="125000"/>
              <a:buFont typeface="Lucida Grande"/>
              <a:buChar char="‣"/>
              <a:defRPr>
                <a:latin typeface="Optima"/>
                <a:ea typeface="Optima"/>
                <a:cs typeface="Optima"/>
                <a:sym typeface="Optima"/>
              </a:defRPr>
            </a:pPr>
            <a:r>
              <a:t>Performances week 10, May 31 and June 2</a:t>
            </a:r>
          </a:p>
          <a:p>
            <a:pPr marL="342900">
              <a:buSzPct val="125000"/>
              <a:buFont typeface="Lucida Grande"/>
              <a:buChar char="‣"/>
              <a:defRPr>
                <a:latin typeface="Optima"/>
                <a:ea typeface="Optima"/>
                <a:cs typeface="Optima"/>
                <a:sym typeface="Optima"/>
              </a:defRPr>
            </a:pPr>
            <a:r>
              <a:t>Hand in final Thursday June 2</a:t>
            </a:r>
          </a:p>
        </p:txBody>
      </p:sp>
      <p:sp>
        <p:nvSpPr>
          <p:cNvPr id="70" name="Slide Number"/>
          <p:cNvSpPr txBox="1"/>
          <p:nvPr>
            <p:ph type="sldNum" sz="quarter" idx="2"/>
          </p:nvPr>
        </p:nvSpPr>
        <p:spPr>
          <a:xfrm>
            <a:off x="7463966" y="6245225"/>
            <a:ext cx="312068" cy="304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